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</p:sldIdLst>
  <p:sldSz cy="6858000" cx="12192000"/>
  <p:notesSz cx="6858000" cy="9144000"/>
  <p:embeddedFontLst>
    <p:embeddedFont>
      <p:font typeface="Marcellus"/>
      <p:regular r:id="rId41"/>
    </p:embeddedFont>
    <p:embeddedFont>
      <p:font typeface="Fira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D9A2D25-6F79-406D-BD44-ECD90C1175B0}">
  <a:tblStyle styleId="{9D9A2D25-6F79-406D-BD44-ECD90C1175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font" Target="fonts/FiraSans-regular.fntdata"/><Relationship Id="rId41" Type="http://schemas.openxmlformats.org/officeDocument/2006/relationships/font" Target="fonts/Marcellus-regular.fntdata"/><Relationship Id="rId22" Type="http://schemas.openxmlformats.org/officeDocument/2006/relationships/slide" Target="slides/slide16.xml"/><Relationship Id="rId44" Type="http://schemas.openxmlformats.org/officeDocument/2006/relationships/font" Target="fonts/FiraSans-italic.fntdata"/><Relationship Id="rId21" Type="http://schemas.openxmlformats.org/officeDocument/2006/relationships/slide" Target="slides/slide15.xml"/><Relationship Id="rId43" Type="http://schemas.openxmlformats.org/officeDocument/2006/relationships/font" Target="fonts/FiraSans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Fira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4f975ca4e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24f975ca4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24f9c35560_0_1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24f9c3556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43efcfd3a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43efcfd3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1fbd10c55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21fbd10c5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24f9c35560_0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24f9c3556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0f4705bd6_0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20f4705bd6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21152e5960_0_5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21152e5960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24f9c35560_0_1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24f9c35560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23a97bb5f6_1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23a97bb5f6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21fbd10c55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21fbd10c5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23a97bb5f6_1_1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23a97bb5f6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24f9c3556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24f9c355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#ee4026 light red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#b7312e dark red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21fbd10c55_0_1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21fbd10c55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21fbd10c55_0_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21fbd10c55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21fbd10c55_0_1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21fbd10c5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21fbd10c55_0_1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21fbd10c55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21f95b6bd7_0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21f95b6bd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21fbd10c55_0_1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21fbd10c55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21fbd10c55_0_1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121fbd10c55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21fbd10c55_0_1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21fbd10c55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21fbd10c55_0_2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121fbd10c55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21fbd10c55_0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21fbd10c5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0f4705bd6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0f4705bd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121fbd10c55_0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121fbd10c5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21fbd10c55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21fbd10c5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20f4705bd6_0_1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120f4705bd6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20f4705bd6_0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20f4705bd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251edd2822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251edd282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1152e5960_0_4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1152e5960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0f4705bd6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0f4705bd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0f4705bd6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0f4705bd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1152e5960_0_4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1152e5960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1152e5960_0_4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21152e5960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1fbd10c55_0_2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1fbd10c55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 p14:dur="600">
        <p:fade thruBlk="1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hyperlink" Target="https://ieeexplore.ieee.org/xpl/conhome/9310073/proceeding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10" Type="http://schemas.openxmlformats.org/officeDocument/2006/relationships/hyperlink" Target="https://docs.google.com/document/d/e/2PACX-1vS_t_svWGlwWBEMPLNQkSUa8B-GYbjz2p7cpi-KOTZs9WQSWvBC5w9MXxuY7dY5nuh36ZEC5lb7wZC1/pub" TargetMode="External"/><Relationship Id="rId9" Type="http://schemas.openxmlformats.org/officeDocument/2006/relationships/image" Target="../media/image21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2.png"/><Relationship Id="rId8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20.png"/><Relationship Id="rId8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hyperlink" Target="https://docs.google.com/spreadsheets/d/e/2PACX-1vTeHUh6yHl4E9heuF_l8TwI_b-H7RnapazJByZ1m4PEFBbneMRZIZ7o_Z7bauxwhW9uvr4N3g4WLd7n/pubhtml?gid=1080674059&amp;single=tru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8.png"/><Relationship Id="rId8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1.png"/><Relationship Id="rId8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6.png"/><Relationship Id="rId8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3.png"/><Relationship Id="rId8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23.png"/><Relationship Id="rId8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3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3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6.png"/><Relationship Id="rId4" Type="http://schemas.openxmlformats.org/officeDocument/2006/relationships/image" Target="../media/image3.jp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34.png"/><Relationship Id="rId8" Type="http://schemas.openxmlformats.org/officeDocument/2006/relationships/image" Target="../media/image3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38.png"/><Relationship Id="rId8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3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datareportal.com/social-media-users#:~:text=Kepios%20analysis%20shows%20that%20there,of%20the%20total%20global%20population" TargetMode="External"/><Relationship Id="rId4" Type="http://schemas.openxmlformats.org/officeDocument/2006/relationships/hyperlink" Target="https://papers.ssrn.com/sol3/papers.cfm?abstract_id=3719998" TargetMode="External"/><Relationship Id="rId9" Type="http://schemas.openxmlformats.org/officeDocument/2006/relationships/hyperlink" Target="https://docs.google.com/document/d/e/2PACX-1vROwVtuqQev657fBTVaFjCfR6XO4myfegLG7cRJ2WfCt_vkAAvG5N-XMudpFAiqSWKEO3uFIZ9aB7M4/pub" TargetMode="External"/><Relationship Id="rId5" Type="http://schemas.openxmlformats.org/officeDocument/2006/relationships/image" Target="../media/image3.jpg"/><Relationship Id="rId6" Type="http://schemas.openxmlformats.org/officeDocument/2006/relationships/image" Target="../media/image7.png"/><Relationship Id="rId7" Type="http://schemas.openxmlformats.org/officeDocument/2006/relationships/image" Target="../media/image5.png"/><Relationship Id="rId8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Relationship Id="rId4" Type="http://schemas.openxmlformats.org/officeDocument/2006/relationships/image" Target="../media/image3.jp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1573700" y="2226951"/>
            <a:ext cx="9144000" cy="591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Stance Detection from Text</a:t>
            </a:r>
            <a:endParaRPr b="1"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85" name="Google Shape;8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86" name="Google Shape;8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1524000" y="3187250"/>
            <a:ext cx="9144000" cy="289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457200" lvl="0" marL="2286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u="sng">
                <a:latin typeface="Fira Sans"/>
                <a:ea typeface="Fira Sans"/>
                <a:cs typeface="Fira Sans"/>
                <a:sym typeface="Fira Sans"/>
              </a:rPr>
              <a:t>Members</a:t>
            </a: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: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 u="sng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 u="sng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 u="sng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u="sng">
                <a:latin typeface="Fira Sans"/>
                <a:ea typeface="Fira Sans"/>
                <a:cs typeface="Fira Sans"/>
                <a:sym typeface="Fira Sans"/>
              </a:rPr>
              <a:t>Mentor</a:t>
            </a: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: Dr. Irfan A Siddavatam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2468200" y="1340475"/>
            <a:ext cx="71562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Group no</a:t>
            </a:r>
            <a:r>
              <a:rPr lang="en-US" sz="2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.: 8</a:t>
            </a:r>
            <a:endParaRPr sz="2400">
              <a:latin typeface="Fira Sans"/>
              <a:ea typeface="Fira Sans"/>
              <a:cs typeface="Fira Sans"/>
              <a:sym typeface="Fira Sans"/>
            </a:endParaRPr>
          </a:p>
        </p:txBody>
      </p:sp>
      <p:graphicFrame>
        <p:nvGraphicFramePr>
          <p:cNvPr id="91" name="Google Shape;91;p13"/>
          <p:cNvGraphicFramePr/>
          <p:nvPr/>
        </p:nvGraphicFramePr>
        <p:xfrm>
          <a:off x="4311625" y="3653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{9D9A2D25-6F79-406D-BD44-ECD90C1175B0}</a:tableStyleId>
              </a:tblPr>
              <a:tblGrid>
                <a:gridCol w="1388375"/>
                <a:gridCol w="2080975"/>
              </a:tblGrid>
              <a:tr h="47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1814040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Nishavak Naik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1814033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Atharva Kitkaru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1814108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Krisha Mehta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Functional and Non-functional requirements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185" name="Google Shape;185;p22"/>
          <p:cNvSpPr txBox="1"/>
          <p:nvPr>
            <p:ph idx="1" type="body"/>
          </p:nvPr>
        </p:nvSpPr>
        <p:spPr>
          <a:xfrm>
            <a:off x="304800" y="1444625"/>
            <a:ext cx="11135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 u="sng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Functional requirements</a:t>
            </a:r>
            <a:endParaRPr b="1" sz="2000" u="sng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 u="sng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Fira Sans"/>
              <a:buAutoNum type="romanUcPeriod"/>
            </a:pP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The system should be able to </a:t>
            </a:r>
            <a:r>
              <a:rPr lang="en-US" sz="2000" u="sng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preprocess</a:t>
            </a: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 the text data and should be able to deal with symbols too.</a:t>
            </a:r>
            <a:endParaRPr sz="20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Fira Sans"/>
              <a:buAutoNum type="romanUcPeriod"/>
            </a:pP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The system should be able to </a:t>
            </a:r>
            <a:r>
              <a:rPr lang="en-US" sz="2000" u="sng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detect the stance</a:t>
            </a: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 of the inputs (target and reply) provided and classify it into one of the following: </a:t>
            </a:r>
            <a:r>
              <a:rPr lang="en-US" sz="2000" u="sng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‘favor’, ‘against’, or ‘neutral’.</a:t>
            </a:r>
            <a:endParaRPr sz="2000" u="sng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Fira Sans"/>
              <a:buAutoNum type="romanUcPeriod"/>
            </a:pP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The System will provide a </a:t>
            </a:r>
            <a:r>
              <a:rPr lang="en-US" sz="2000" u="sng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graphical user-friendly interface</a:t>
            </a: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 for a better understanding of results.</a:t>
            </a:r>
            <a:endParaRPr sz="20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Fira Sans"/>
              <a:buAutoNum type="romanUcPeriod"/>
            </a:pP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It should be able to </a:t>
            </a:r>
            <a:r>
              <a:rPr lang="en-US" sz="2000" u="sng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generate performance results</a:t>
            </a: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 with appropriate metrics.</a:t>
            </a:r>
            <a:endParaRPr sz="20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Fira Sans"/>
              <a:buAutoNum type="romanUcPeriod"/>
            </a:pP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It should be able to </a:t>
            </a:r>
            <a:r>
              <a:rPr lang="en-US" sz="2000" u="sng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compare results</a:t>
            </a: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 generated by different algorithms.</a:t>
            </a:r>
            <a:endParaRPr sz="20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 u="sng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Non-functional requirements</a:t>
            </a:r>
            <a:endParaRPr b="1" sz="2000" u="sng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 u="sng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Usability, Availability, Maintainability, Reliability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descr="A picture containing drawing&#10;&#10;Description automatically generated" id="186" name="Google Shape;18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187" name="Google Shape;18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Literature Review of Key Papers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195" name="Google Shape;19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196" name="Google Shape;196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99" name="Google Shape;199;p23"/>
          <p:cNvGraphicFramePr/>
          <p:nvPr/>
        </p:nvGraphicFramePr>
        <p:xfrm>
          <a:off x="304800" y="1309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{9D9A2D25-6F79-406D-BD44-ECD90C1175B0}</a:tableStyleId>
              </a:tblPr>
              <a:tblGrid>
                <a:gridCol w="1938750"/>
                <a:gridCol w="2076025"/>
                <a:gridCol w="1162225"/>
                <a:gridCol w="3593000"/>
                <a:gridCol w="2192500"/>
              </a:tblGrid>
              <a:tr h="66672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Paper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Author Details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Publication Details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Approach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Limitations / Future Scope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</a:tr>
              <a:tr h="14630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Zero-Shot Stance Detection: A Dataset and Model using Generalized Topic Representations​[1]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Emily Allaway (Columbia University) ,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Kathleen McKeown Columbia University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2020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The model consists of a contextual conditional encoding layer followed by topic-grouped attention using generalized topic representations (GTR)  and a feed-forward neural network.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</a:t>
                      </a: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nvestigation of additional methods to represent and use generalized topic information, such as topic modeling. 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</a:tr>
              <a:tr h="14630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Stance Detection with bi-directional conditional encoding​[2]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Isabelle Augenstein and Tim </a:t>
                      </a: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Rocktäschel</a:t>
                      </a: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¨ (University College London),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Andreas Vlachos and Kalina Bontcheva (University of Sheffield)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2016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This paper experimented with the conditional LSTM encoding, which builds a representation of the tweet that is dependent on the target,and then further augmented the model with bidirectional encoding Dataset used is SemEval 2016 Twitter Stance Detection corpus.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Investigating further the challenge of stance detection for tweets which do not contain explicit mentions of the target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Literature Review of Key Papers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205" name="Google Shape;20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206" name="Google Shape;206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9" name="Google Shape;209;p24"/>
          <p:cNvGraphicFramePr/>
          <p:nvPr/>
        </p:nvGraphicFramePr>
        <p:xfrm>
          <a:off x="304800" y="1309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{9D9A2D25-6F79-406D-BD44-ECD90C1175B0}</a:tableStyleId>
              </a:tblPr>
              <a:tblGrid>
                <a:gridCol w="1938750"/>
                <a:gridCol w="2076025"/>
                <a:gridCol w="1162225"/>
                <a:gridCol w="3593000"/>
                <a:gridCol w="2192500"/>
              </a:tblGrid>
              <a:tr h="66672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Paper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Author Details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Publication Details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Approach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Limitations / Future Scope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</a:tr>
              <a:tr h="14630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BERT: Pre-training of Deep Bidirectional Transformers[3]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J. Devlin, M.-W. Chang, K. Lee, en K. Toutanova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2018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BERT is designed to pre-train deep bidirectional representations from the unlabelled text by jointly conditioning on both left and right context in all layers. The pre-trained BERT model can be fine-tuned with just one additional output layer to create state-of-the-art models without substantial task-specific architecture modifications.​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High computing resources to train the models. Small BERT introduced to address the issue but not perfect yet.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</a:tr>
              <a:tr h="14630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BiLSTM-Autoencoder Architecture for Stance Prediction​[4]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S. M. Padnekar, G. S. Kumar and P. Deepak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  <a:hlinkClick r:id="rId7"/>
                        </a:rPr>
                        <a:t>2020, International Conference on Data Science and Engineering (ICDSE)</a:t>
                      </a:r>
                      <a:endParaRPr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This paper discusses a stance prediction technique to determine the authenticity of news articles. The task input is the news articles’ headline &amp; body. It proposes a deep learning architecture using Bi-directional LSTM and Autoencoder for stance prediction.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Difficulty in capturing the natural languages’ complexities by ML algorithms. Single factor like source credibility or writing style, cannot effectively detect fake news articles. </a:t>
                      </a:r>
                      <a:endParaRPr sz="13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drawing&#10;&#10;Description automatically generated" id="214" name="Google Shape;21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215" name="Google Shape;215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5"/>
          <p:cNvSpPr txBox="1"/>
          <p:nvPr/>
        </p:nvSpPr>
        <p:spPr>
          <a:xfrm>
            <a:off x="275250" y="373125"/>
            <a:ext cx="3662100" cy="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C00000"/>
                </a:solidFill>
                <a:latin typeface="Marcellus"/>
                <a:ea typeface="Marcellus"/>
                <a:cs typeface="Marcellus"/>
                <a:sym typeface="Marcellus"/>
              </a:rPr>
              <a:t>Technologies used</a:t>
            </a:r>
            <a:endParaRPr sz="2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5"/>
          <p:cNvSpPr txBox="1"/>
          <p:nvPr/>
        </p:nvSpPr>
        <p:spPr>
          <a:xfrm>
            <a:off x="320100" y="1220850"/>
            <a:ext cx="4601400" cy="45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rabi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Frontend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lphaL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React.js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lphaL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Bootstrap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lphaL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Sass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rabi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Backend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lphaL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Django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rabi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ML model development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lphaL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Google colaboratory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lphaL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Gensim - Word2Vec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lphaL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Transformers - sBERT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lphaL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Scikit learn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lphaL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TensorFlow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rabi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Version control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lphaL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Git </a:t>
            </a:r>
            <a:endParaRPr sz="19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900"/>
              <a:buFont typeface="Fira Sans"/>
              <a:buAutoNum type="alphaLcPeriod"/>
            </a:pPr>
            <a:r>
              <a:rPr lang="en-US" sz="19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Github </a:t>
            </a:r>
            <a:endParaRPr sz="1900"/>
          </a:p>
        </p:txBody>
      </p:sp>
      <p:sp>
        <p:nvSpPr>
          <p:cNvPr id="220" name="Google Shape;220;p25"/>
          <p:cNvSpPr txBox="1"/>
          <p:nvPr/>
        </p:nvSpPr>
        <p:spPr>
          <a:xfrm>
            <a:off x="6931200" y="373125"/>
            <a:ext cx="3000000" cy="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C00000"/>
                </a:solidFill>
                <a:latin typeface="Marcellus"/>
                <a:ea typeface="Marcellus"/>
                <a:cs typeface="Marcellus"/>
                <a:sym typeface="Marcellus"/>
              </a:rPr>
              <a:t>Process model</a:t>
            </a:r>
            <a:endParaRPr sz="2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06225" y="1220838"/>
            <a:ext cx="5249925" cy="40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5"/>
          <p:cNvSpPr txBox="1"/>
          <p:nvPr/>
        </p:nvSpPr>
        <p:spPr>
          <a:xfrm>
            <a:off x="7399938" y="5493950"/>
            <a:ext cx="206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Spiral model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mc:AlternateContent>
    <mc:Choice Requires="p14">
      <p:transition spd="med" p14:dur="600">
        <p:push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Dataset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228" name="Google Shape;22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229" name="Google Shape;229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4800" y="1309825"/>
            <a:ext cx="4926350" cy="332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34600" y="679350"/>
            <a:ext cx="4141649" cy="248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834602" y="3794950"/>
            <a:ext cx="4926352" cy="2487611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6"/>
          <p:cNvSpPr txBox="1"/>
          <p:nvPr/>
        </p:nvSpPr>
        <p:spPr>
          <a:xfrm>
            <a:off x="1267963" y="48617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VAST dataset, procured from [1]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5834588" y="31669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List of training topics 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7" name="Google Shape;237;p26"/>
          <p:cNvSpPr txBox="1"/>
          <p:nvPr/>
        </p:nvSpPr>
        <p:spPr>
          <a:xfrm>
            <a:off x="5834588" y="635160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WordCloud of Training Topics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8" name="Google Shape;238;p26"/>
          <p:cNvSpPr txBox="1"/>
          <p:nvPr/>
        </p:nvSpPr>
        <p:spPr>
          <a:xfrm>
            <a:off x="304800" y="5445450"/>
            <a:ext cx="331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10"/>
              </a:rPr>
              <a:t>Drawbacks of VAST dataset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*</a:t>
            </a: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Dataset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244" name="Google Shape;24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245" name="Google Shape;24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7"/>
          <p:cNvSpPr txBox="1"/>
          <p:nvPr/>
        </p:nvSpPr>
        <p:spPr>
          <a:xfrm>
            <a:off x="749388" y="4955950"/>
            <a:ext cx="626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Fira Sans"/>
                <a:ea typeface="Fira Sans"/>
                <a:cs typeface="Fira Sans"/>
                <a:sym typeface="Fira Sans"/>
              </a:rPr>
              <a:t>Zero Shot</a:t>
            </a: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: Completely new topics which have not been seen by classifier​.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Fira Sans"/>
                <a:ea typeface="Fira Sans"/>
                <a:cs typeface="Fira Sans"/>
                <a:sym typeface="Fira Sans"/>
              </a:rPr>
              <a:t>Few Shot</a:t>
            </a: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: Topics for which it has very few training examples​.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49" name="Google Shape;249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9363" y="1128325"/>
            <a:ext cx="9934575" cy="308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050213" y="4714138"/>
            <a:ext cx="2607838" cy="1099234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7"/>
          <p:cNvSpPr txBox="1"/>
          <p:nvPr/>
        </p:nvSpPr>
        <p:spPr>
          <a:xfrm>
            <a:off x="4981988" y="430847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First 5 rows of VAST dataset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2" name="Google Shape;252;p27"/>
          <p:cNvSpPr txBox="1"/>
          <p:nvPr/>
        </p:nvSpPr>
        <p:spPr>
          <a:xfrm>
            <a:off x="8122188" y="5894150"/>
            <a:ext cx="2463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Number of zero shot and few shot topics for train, test and dev set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mc:AlternateContent>
    <mc:Choice Requires="p14">
      <p:transition spd="med" p14:dur="600">
        <p:push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8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Problems with the existing popular stance datasets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258" name="Google Shape;258;p28"/>
          <p:cNvSpPr txBox="1"/>
          <p:nvPr>
            <p:ph idx="1" type="body"/>
          </p:nvPr>
        </p:nvSpPr>
        <p:spPr>
          <a:xfrm>
            <a:off x="304800" y="1444625"/>
            <a:ext cx="11135700" cy="2441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Fira Sans"/>
              <a:buAutoNum type="arabicPeriod"/>
            </a:pP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Not explicitly labeled for topics (Eg: Debatepedia)</a:t>
            </a:r>
            <a:endParaRPr sz="20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Fira Sans"/>
              <a:buAutoNum type="arabicPeriod"/>
            </a:pP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Very small number of topics (Internet Argument Corpus 2.0, Semeval 2016)</a:t>
            </a:r>
            <a:endParaRPr sz="20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Fira Sans"/>
              <a:buAutoNum type="arabicPeriod"/>
            </a:pP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No linguistic variation in the topic expressions (WillTheyWon’tThey, Semeval 2016)</a:t>
            </a:r>
            <a:endParaRPr sz="20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Fira Sans"/>
              <a:buAutoNum type="arabicPeriod"/>
            </a:pP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No clear pro/con labels (Eg: Debatepedia)</a:t>
            </a:r>
            <a:endParaRPr sz="20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Fira Sans"/>
              <a:buAutoNum type="arabicPeriod"/>
            </a:pPr>
            <a:r>
              <a:rPr lang="en-US" sz="2000">
                <a:solidFill>
                  <a:srgbClr val="262626"/>
                </a:solidFill>
                <a:latin typeface="Fira Sans"/>
                <a:ea typeface="Fira Sans"/>
                <a:cs typeface="Fira Sans"/>
                <a:sym typeface="Fira Sans"/>
              </a:rPr>
              <a:t>Only handful of unseen topics / zero-shot topic (Semeval-2016, one of the most popular datasets, only 1 zero shot topic)</a:t>
            </a:r>
            <a:endParaRPr sz="2000">
              <a:solidFill>
                <a:srgbClr val="26262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descr="A picture containing drawing&#10;&#10;Description automatically generated" id="259" name="Google Shape;25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260" name="Google Shape;26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drawing&#10;&#10;Description automatically generated" id="267" name="Google Shape;26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2" y="598190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268" name="Google Shape;26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9"/>
          <p:cNvSpPr txBox="1"/>
          <p:nvPr>
            <p:ph idx="4294967295"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Implementation approach 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id="272" name="Google Shape;272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6250" y="3165597"/>
            <a:ext cx="10972800" cy="52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drawing&#10;&#10;Description automatically generated" id="277" name="Google Shape;27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2" y="598190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278" name="Google Shape;278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0"/>
          <p:cNvSpPr txBox="1"/>
          <p:nvPr>
            <p:ph idx="4294967295"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Model training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4758113" y="512700"/>
            <a:ext cx="1956900" cy="354000"/>
          </a:xfrm>
          <a:prstGeom prst="rect">
            <a:avLst/>
          </a:prstGeom>
          <a:solidFill>
            <a:srgbClr val="FFF2CC"/>
          </a:solidFill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latin typeface="Fira Sans"/>
                <a:ea typeface="Fira Sans"/>
                <a:cs typeface="Fira Sans"/>
                <a:sym typeface="Fira Sans"/>
              </a:rPr>
              <a:t>Implementation</a:t>
            </a:r>
            <a:endParaRPr b="1"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3" name="Google Shape;283;p30"/>
          <p:cNvSpPr txBox="1"/>
          <p:nvPr/>
        </p:nvSpPr>
        <p:spPr>
          <a:xfrm>
            <a:off x="1569977" y="1707350"/>
            <a:ext cx="1918800" cy="354000"/>
          </a:xfrm>
          <a:prstGeom prst="rect">
            <a:avLst/>
          </a:prstGeom>
          <a:solidFill>
            <a:srgbClr val="FFE599"/>
          </a:solidFill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latin typeface="Fira Sans"/>
                <a:ea typeface="Fira Sans"/>
                <a:cs typeface="Fira Sans"/>
                <a:sym typeface="Fira Sans"/>
              </a:rPr>
              <a:t>Embedding</a:t>
            </a:r>
            <a:endParaRPr b="1"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4777169" y="1707350"/>
            <a:ext cx="1918800" cy="354000"/>
          </a:xfrm>
          <a:prstGeom prst="rect">
            <a:avLst/>
          </a:prstGeom>
          <a:solidFill>
            <a:srgbClr val="FFE599"/>
          </a:solidFill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latin typeface="Fira Sans"/>
                <a:ea typeface="Fira Sans"/>
                <a:cs typeface="Fira Sans"/>
                <a:sym typeface="Fira Sans"/>
              </a:rPr>
              <a:t>Target Generalization</a:t>
            </a:r>
            <a:endParaRPr b="1"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" name="Google Shape;285;p30"/>
          <p:cNvSpPr txBox="1"/>
          <p:nvPr/>
        </p:nvSpPr>
        <p:spPr>
          <a:xfrm>
            <a:off x="8205253" y="1707350"/>
            <a:ext cx="1956900" cy="354000"/>
          </a:xfrm>
          <a:prstGeom prst="rect">
            <a:avLst/>
          </a:prstGeom>
          <a:solidFill>
            <a:srgbClr val="FFE599"/>
          </a:solidFill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latin typeface="Fira Sans"/>
                <a:ea typeface="Fira Sans"/>
                <a:cs typeface="Fira Sans"/>
                <a:sym typeface="Fira Sans"/>
              </a:rPr>
              <a:t>Classifiers</a:t>
            </a:r>
            <a:endParaRPr b="1"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6" name="Google Shape;286;p30"/>
          <p:cNvSpPr txBox="1"/>
          <p:nvPr/>
        </p:nvSpPr>
        <p:spPr>
          <a:xfrm>
            <a:off x="304800" y="2529175"/>
            <a:ext cx="1918800" cy="354000"/>
          </a:xfrm>
          <a:prstGeom prst="rect">
            <a:avLst/>
          </a:prstGeom>
          <a:solidFill>
            <a:srgbClr val="FFD966"/>
          </a:solidFill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Contextual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7" name="Google Shape;287;p30"/>
          <p:cNvSpPr txBox="1"/>
          <p:nvPr/>
        </p:nvSpPr>
        <p:spPr>
          <a:xfrm>
            <a:off x="2553264" y="2529175"/>
            <a:ext cx="1918800" cy="354000"/>
          </a:xfrm>
          <a:prstGeom prst="rect">
            <a:avLst/>
          </a:prstGeom>
          <a:solidFill>
            <a:srgbClr val="FFD966"/>
          </a:solidFill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Context-Free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8" name="Google Shape;288;p30"/>
          <p:cNvSpPr txBox="1"/>
          <p:nvPr/>
        </p:nvSpPr>
        <p:spPr>
          <a:xfrm>
            <a:off x="4900337" y="2529050"/>
            <a:ext cx="18189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BERTopic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9" name="Google Shape;289;p30"/>
          <p:cNvSpPr txBox="1"/>
          <p:nvPr/>
        </p:nvSpPr>
        <p:spPr>
          <a:xfrm>
            <a:off x="4900337" y="3181075"/>
            <a:ext cx="18189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Agglomerative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0" name="Google Shape;290;p30"/>
          <p:cNvSpPr txBox="1"/>
          <p:nvPr/>
        </p:nvSpPr>
        <p:spPr>
          <a:xfrm>
            <a:off x="4900337" y="3833100"/>
            <a:ext cx="18189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None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1" name="Google Shape;291;p30"/>
          <p:cNvSpPr txBox="1"/>
          <p:nvPr/>
        </p:nvSpPr>
        <p:spPr>
          <a:xfrm>
            <a:off x="7118387" y="2452975"/>
            <a:ext cx="1918800" cy="354000"/>
          </a:xfrm>
          <a:prstGeom prst="rect">
            <a:avLst/>
          </a:prstGeom>
          <a:solidFill>
            <a:srgbClr val="FFD966"/>
          </a:solidFill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Scikit Learn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2" name="Google Shape;292;p30"/>
          <p:cNvSpPr txBox="1"/>
          <p:nvPr/>
        </p:nvSpPr>
        <p:spPr>
          <a:xfrm>
            <a:off x="9447838" y="2452975"/>
            <a:ext cx="1918800" cy="354000"/>
          </a:xfrm>
          <a:prstGeom prst="rect">
            <a:avLst/>
          </a:prstGeom>
          <a:solidFill>
            <a:srgbClr val="FFD966"/>
          </a:solidFill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TensorFlow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3" name="Google Shape;293;p30"/>
          <p:cNvSpPr txBox="1"/>
          <p:nvPr/>
        </p:nvSpPr>
        <p:spPr>
          <a:xfrm>
            <a:off x="7130076" y="3257400"/>
            <a:ext cx="1909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Gradient Boosting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4" name="Google Shape;294;p30"/>
          <p:cNvSpPr txBox="1"/>
          <p:nvPr/>
        </p:nvSpPr>
        <p:spPr>
          <a:xfrm>
            <a:off x="7130076" y="3768500"/>
            <a:ext cx="1909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K-Nearest Neighbor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5" name="Google Shape;295;p30"/>
          <p:cNvSpPr txBox="1"/>
          <p:nvPr/>
        </p:nvSpPr>
        <p:spPr>
          <a:xfrm>
            <a:off x="7130076" y="4279600"/>
            <a:ext cx="1909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Gaussian Naive Bayes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6" name="Google Shape;296;p30"/>
          <p:cNvSpPr txBox="1"/>
          <p:nvPr/>
        </p:nvSpPr>
        <p:spPr>
          <a:xfrm>
            <a:off x="7130076" y="4790700"/>
            <a:ext cx="1909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Support Vector Machine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7" name="Google Shape;297;p30"/>
          <p:cNvSpPr txBox="1"/>
          <p:nvPr/>
        </p:nvSpPr>
        <p:spPr>
          <a:xfrm>
            <a:off x="7130076" y="5301800"/>
            <a:ext cx="1909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Logistic Regression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8" name="Google Shape;298;p30"/>
          <p:cNvSpPr txBox="1"/>
          <p:nvPr/>
        </p:nvSpPr>
        <p:spPr>
          <a:xfrm>
            <a:off x="7130076" y="5812900"/>
            <a:ext cx="1909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Decision Tree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9" name="Google Shape;299;p30"/>
          <p:cNvSpPr txBox="1"/>
          <p:nvPr/>
        </p:nvSpPr>
        <p:spPr>
          <a:xfrm>
            <a:off x="7130076" y="6324000"/>
            <a:ext cx="1909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Random Forest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" name="Google Shape;300;p30"/>
          <p:cNvSpPr txBox="1"/>
          <p:nvPr/>
        </p:nvSpPr>
        <p:spPr>
          <a:xfrm>
            <a:off x="304800" y="3028800"/>
            <a:ext cx="1918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Sentence Transformers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1" name="Google Shape;301;p30"/>
          <p:cNvSpPr txBox="1"/>
          <p:nvPr/>
        </p:nvSpPr>
        <p:spPr>
          <a:xfrm>
            <a:off x="9443970" y="3257400"/>
            <a:ext cx="1909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Dense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2" name="Google Shape;302;p30"/>
          <p:cNvSpPr txBox="1"/>
          <p:nvPr/>
        </p:nvSpPr>
        <p:spPr>
          <a:xfrm>
            <a:off x="9443970" y="3757025"/>
            <a:ext cx="1909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LSTM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3" name="Google Shape;303;p30"/>
          <p:cNvSpPr txBox="1"/>
          <p:nvPr/>
        </p:nvSpPr>
        <p:spPr>
          <a:xfrm>
            <a:off x="9443970" y="4256650"/>
            <a:ext cx="1909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Bi-LSTM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4" name="Google Shape;304;p30"/>
          <p:cNvSpPr txBox="1"/>
          <p:nvPr/>
        </p:nvSpPr>
        <p:spPr>
          <a:xfrm>
            <a:off x="2553264" y="3028800"/>
            <a:ext cx="1918800" cy="3540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Fira Sans"/>
                <a:ea typeface="Fira Sans"/>
                <a:cs typeface="Fira Sans"/>
                <a:sym typeface="Fira Sans"/>
              </a:rPr>
              <a:t>Word2Vec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05" name="Google Shape;305;p30"/>
          <p:cNvCxnSpPr>
            <a:stCxn id="286" idx="2"/>
            <a:endCxn id="300" idx="0"/>
          </p:cNvCxnSpPr>
          <p:nvPr/>
        </p:nvCxnSpPr>
        <p:spPr>
          <a:xfrm>
            <a:off x="1264200" y="2883175"/>
            <a:ext cx="0" cy="14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30"/>
          <p:cNvCxnSpPr>
            <a:stCxn id="287" idx="2"/>
            <a:endCxn id="304" idx="0"/>
          </p:cNvCxnSpPr>
          <p:nvPr/>
        </p:nvCxnSpPr>
        <p:spPr>
          <a:xfrm>
            <a:off x="3512664" y="2883175"/>
            <a:ext cx="0" cy="14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30"/>
          <p:cNvCxnSpPr>
            <a:stCxn id="282" idx="2"/>
            <a:endCxn id="283" idx="0"/>
          </p:cNvCxnSpPr>
          <p:nvPr/>
        </p:nvCxnSpPr>
        <p:spPr>
          <a:xfrm rot="5400000">
            <a:off x="3712613" y="-316650"/>
            <a:ext cx="840600" cy="32073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30"/>
          <p:cNvCxnSpPr>
            <a:stCxn id="282" idx="2"/>
            <a:endCxn id="284" idx="0"/>
          </p:cNvCxnSpPr>
          <p:nvPr/>
        </p:nvCxnSpPr>
        <p:spPr>
          <a:xfrm flipH="1" rot="-5400000">
            <a:off x="5316563" y="1286700"/>
            <a:ext cx="840600" cy="6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30"/>
          <p:cNvCxnSpPr>
            <a:stCxn id="282" idx="2"/>
            <a:endCxn id="285" idx="0"/>
          </p:cNvCxnSpPr>
          <p:nvPr/>
        </p:nvCxnSpPr>
        <p:spPr>
          <a:xfrm flipH="1" rot="-5400000">
            <a:off x="7039763" y="-436500"/>
            <a:ext cx="840600" cy="34470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0" name="Google Shape;310;p30"/>
          <p:cNvCxnSpPr>
            <a:stCxn id="285" idx="2"/>
            <a:endCxn id="291" idx="0"/>
          </p:cNvCxnSpPr>
          <p:nvPr/>
        </p:nvCxnSpPr>
        <p:spPr>
          <a:xfrm rot="5400000">
            <a:off x="8435053" y="1704200"/>
            <a:ext cx="391500" cy="1105800"/>
          </a:xfrm>
          <a:prstGeom prst="bent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1" name="Google Shape;311;p30"/>
          <p:cNvCxnSpPr>
            <a:stCxn id="285" idx="2"/>
            <a:endCxn id="292" idx="0"/>
          </p:cNvCxnSpPr>
          <p:nvPr/>
        </p:nvCxnSpPr>
        <p:spPr>
          <a:xfrm flipH="1" rot="-5400000">
            <a:off x="9599653" y="1645400"/>
            <a:ext cx="391500" cy="1223400"/>
          </a:xfrm>
          <a:prstGeom prst="bent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30"/>
          <p:cNvCxnSpPr>
            <a:stCxn id="283" idx="2"/>
            <a:endCxn id="286" idx="0"/>
          </p:cNvCxnSpPr>
          <p:nvPr/>
        </p:nvCxnSpPr>
        <p:spPr>
          <a:xfrm rot="5400000">
            <a:off x="1662977" y="1662650"/>
            <a:ext cx="467700" cy="1265100"/>
          </a:xfrm>
          <a:prstGeom prst="bentConnector3">
            <a:avLst>
              <a:gd fmla="val 5001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30"/>
          <p:cNvCxnSpPr>
            <a:stCxn id="283" idx="2"/>
            <a:endCxn id="287" idx="0"/>
          </p:cNvCxnSpPr>
          <p:nvPr/>
        </p:nvCxnSpPr>
        <p:spPr>
          <a:xfrm flipH="1" rot="-5400000">
            <a:off x="2787227" y="1803500"/>
            <a:ext cx="467700" cy="983400"/>
          </a:xfrm>
          <a:prstGeom prst="bentConnector3">
            <a:avLst>
              <a:gd fmla="val 5001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30"/>
          <p:cNvCxnSpPr>
            <a:stCxn id="284" idx="2"/>
            <a:endCxn id="288" idx="1"/>
          </p:cNvCxnSpPr>
          <p:nvPr/>
        </p:nvCxnSpPr>
        <p:spPr>
          <a:xfrm rot="5400000">
            <a:off x="4996169" y="1965650"/>
            <a:ext cx="644700" cy="836100"/>
          </a:xfrm>
          <a:prstGeom prst="bentConnector4">
            <a:avLst>
              <a:gd fmla="val 36273" name="adj1"/>
              <a:gd fmla="val 12849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30"/>
          <p:cNvCxnSpPr>
            <a:stCxn id="291" idx="2"/>
            <a:endCxn id="293" idx="1"/>
          </p:cNvCxnSpPr>
          <p:nvPr/>
        </p:nvCxnSpPr>
        <p:spPr>
          <a:xfrm rot="5400000">
            <a:off x="7290287" y="2646775"/>
            <a:ext cx="627300" cy="947700"/>
          </a:xfrm>
          <a:prstGeom prst="bentConnector4">
            <a:avLst>
              <a:gd fmla="val 35902" name="adj1"/>
              <a:gd fmla="val 125128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30"/>
          <p:cNvCxnSpPr>
            <a:stCxn id="293" idx="1"/>
            <a:endCxn id="294" idx="1"/>
          </p:cNvCxnSpPr>
          <p:nvPr/>
        </p:nvCxnSpPr>
        <p:spPr>
          <a:xfrm>
            <a:off x="7130076" y="3434400"/>
            <a:ext cx="600" cy="511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" name="Google Shape;317;p30"/>
          <p:cNvCxnSpPr>
            <a:stCxn id="288" idx="1"/>
            <a:endCxn id="289" idx="1"/>
          </p:cNvCxnSpPr>
          <p:nvPr/>
        </p:nvCxnSpPr>
        <p:spPr>
          <a:xfrm>
            <a:off x="4900337" y="2706050"/>
            <a:ext cx="600" cy="6519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30"/>
          <p:cNvCxnSpPr>
            <a:stCxn id="289" idx="1"/>
            <a:endCxn id="290" idx="1"/>
          </p:cNvCxnSpPr>
          <p:nvPr/>
        </p:nvCxnSpPr>
        <p:spPr>
          <a:xfrm>
            <a:off x="4900337" y="3358075"/>
            <a:ext cx="600" cy="6519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30"/>
          <p:cNvCxnSpPr>
            <a:stCxn id="294" idx="1"/>
            <a:endCxn id="295" idx="1"/>
          </p:cNvCxnSpPr>
          <p:nvPr/>
        </p:nvCxnSpPr>
        <p:spPr>
          <a:xfrm>
            <a:off x="7130076" y="3945500"/>
            <a:ext cx="600" cy="511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30"/>
          <p:cNvCxnSpPr>
            <a:stCxn id="295" idx="1"/>
            <a:endCxn id="296" idx="1"/>
          </p:cNvCxnSpPr>
          <p:nvPr/>
        </p:nvCxnSpPr>
        <p:spPr>
          <a:xfrm>
            <a:off x="7130076" y="4456600"/>
            <a:ext cx="600" cy="511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30"/>
          <p:cNvCxnSpPr>
            <a:stCxn id="296" idx="1"/>
            <a:endCxn id="297" idx="1"/>
          </p:cNvCxnSpPr>
          <p:nvPr/>
        </p:nvCxnSpPr>
        <p:spPr>
          <a:xfrm>
            <a:off x="7130076" y="4967700"/>
            <a:ext cx="600" cy="511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30"/>
          <p:cNvCxnSpPr>
            <a:stCxn id="297" idx="1"/>
            <a:endCxn id="298" idx="1"/>
          </p:cNvCxnSpPr>
          <p:nvPr/>
        </p:nvCxnSpPr>
        <p:spPr>
          <a:xfrm>
            <a:off x="7130076" y="5478800"/>
            <a:ext cx="600" cy="511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30"/>
          <p:cNvCxnSpPr>
            <a:stCxn id="298" idx="1"/>
            <a:endCxn id="299" idx="1"/>
          </p:cNvCxnSpPr>
          <p:nvPr/>
        </p:nvCxnSpPr>
        <p:spPr>
          <a:xfrm>
            <a:off x="7130076" y="5989900"/>
            <a:ext cx="600" cy="511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30"/>
          <p:cNvCxnSpPr>
            <a:stCxn id="301" idx="1"/>
            <a:endCxn id="302" idx="1"/>
          </p:cNvCxnSpPr>
          <p:nvPr/>
        </p:nvCxnSpPr>
        <p:spPr>
          <a:xfrm>
            <a:off x="9443970" y="3434400"/>
            <a:ext cx="600" cy="4995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p30"/>
          <p:cNvCxnSpPr>
            <a:stCxn id="302" idx="1"/>
            <a:endCxn id="303" idx="1"/>
          </p:cNvCxnSpPr>
          <p:nvPr/>
        </p:nvCxnSpPr>
        <p:spPr>
          <a:xfrm>
            <a:off x="9443970" y="3934025"/>
            <a:ext cx="600" cy="4995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30"/>
          <p:cNvCxnSpPr>
            <a:stCxn id="292" idx="2"/>
            <a:endCxn id="301" idx="1"/>
          </p:cNvCxnSpPr>
          <p:nvPr/>
        </p:nvCxnSpPr>
        <p:spPr>
          <a:xfrm rot="5400000">
            <a:off x="9611938" y="2638975"/>
            <a:ext cx="627300" cy="963300"/>
          </a:xfrm>
          <a:prstGeom prst="bentConnector4">
            <a:avLst>
              <a:gd fmla="val 35902" name="adj1"/>
              <a:gd fmla="val 12471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7" name="Google Shape;327;p30"/>
          <p:cNvSpPr txBox="1"/>
          <p:nvPr/>
        </p:nvSpPr>
        <p:spPr>
          <a:xfrm>
            <a:off x="304800" y="5197300"/>
            <a:ext cx="620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We trained 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(2 Embedding) * (3 Target Generalization) * (10 Classifiers) = 60 models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1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Results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333" name="Google Shape;33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334" name="Google Shape;334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37" name="Google Shape;337;p31"/>
          <p:cNvGraphicFramePr/>
          <p:nvPr/>
        </p:nvGraphicFramePr>
        <p:xfrm>
          <a:off x="685800" y="1539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{9D9A2D25-6F79-406D-BD44-ECD90C1175B0}</a:tableStyleId>
              </a:tblPr>
              <a:tblGrid>
                <a:gridCol w="1955375"/>
                <a:gridCol w="6645450"/>
                <a:gridCol w="16861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/>
                        <a:t>Stance Label</a:t>
                      </a:r>
                      <a:endParaRPr b="1"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/>
                        <a:t>Best Performing Model</a:t>
                      </a:r>
                      <a:endParaRPr b="1"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/>
                        <a:t>F1-score</a:t>
                      </a:r>
                      <a:endParaRPr b="1" sz="19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/>
                        <a:t>Against</a:t>
                      </a:r>
                      <a:endParaRPr sz="19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/>
                        <a:t>Context-free Bertopic </a:t>
                      </a:r>
                      <a:r>
                        <a:rPr lang="en-US" sz="1900"/>
                        <a:t>gradient</a:t>
                      </a:r>
                      <a:r>
                        <a:rPr lang="en-US" sz="1900"/>
                        <a:t> boosting classifier</a:t>
                      </a:r>
                      <a:endParaRPr sz="19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/>
                        <a:t>0.51</a:t>
                      </a:r>
                      <a:endParaRPr sz="19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/>
                        <a:t>Pro</a:t>
                      </a:r>
                      <a:endParaRPr sz="1900"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</a:rPr>
                        <a:t>Context-free no grouping gradient boosting classifier</a:t>
                      </a:r>
                      <a:endParaRPr sz="1900"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/>
                        <a:t>0.6</a:t>
                      </a:r>
                      <a:endParaRPr sz="1900"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/>
                        <a:t>Neutral</a:t>
                      </a:r>
                      <a:endParaRPr sz="19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</a:rPr>
                        <a:t>Context-free no grouping gradient boosting classifier</a:t>
                      </a:r>
                      <a:endParaRPr sz="19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/>
                        <a:t>0.89</a:t>
                      </a:r>
                      <a:endParaRPr sz="19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338" name="Google Shape;338;p31"/>
          <p:cNvSpPr txBox="1"/>
          <p:nvPr/>
        </p:nvSpPr>
        <p:spPr>
          <a:xfrm>
            <a:off x="5206050" y="6097150"/>
            <a:ext cx="1779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7"/>
              </a:rPr>
              <a:t>All Results</a:t>
            </a:r>
            <a:endParaRPr sz="2500">
              <a:latin typeface="Fira Sans"/>
              <a:ea typeface="Fira Sans"/>
              <a:cs typeface="Fira Sans"/>
              <a:sym typeface="Fira Sans"/>
            </a:endParaRPr>
          </a:p>
        </p:txBody>
      </p:sp>
      <p:graphicFrame>
        <p:nvGraphicFramePr>
          <p:cNvPr id="339" name="Google Shape;339;p31"/>
          <p:cNvGraphicFramePr/>
          <p:nvPr/>
        </p:nvGraphicFramePr>
        <p:xfrm>
          <a:off x="685800" y="34289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{9D9A2D25-6F79-406D-BD44-ECD90C1175B0}</a:tableStyleId>
              </a:tblPr>
              <a:tblGrid>
                <a:gridCol w="1955375"/>
                <a:gridCol w="6645450"/>
                <a:gridCol w="1686175"/>
              </a:tblGrid>
              <a:tr h="569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/>
                        <a:t>Overall</a:t>
                      </a:r>
                      <a:endParaRPr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</a:rPr>
                        <a:t>Context-free no grouping gradient boosting classifier</a:t>
                      </a:r>
                      <a:endParaRPr sz="19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/>
                        <a:t>0.62 (Accuracy) </a:t>
                      </a:r>
                      <a:endParaRPr sz="19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40" name="Google Shape;340;p31"/>
          <p:cNvSpPr txBox="1"/>
          <p:nvPr/>
        </p:nvSpPr>
        <p:spPr>
          <a:xfrm>
            <a:off x="705325" y="5113575"/>
            <a:ext cx="1028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22222"/>
                </a:solidFill>
                <a:latin typeface="Fira Sans"/>
                <a:ea typeface="Fira Sans"/>
                <a:cs typeface="Fira Sans"/>
                <a:sym typeface="Fira Sans"/>
              </a:rPr>
              <a:t>F1 scores help to better understand the individual label classification. Accuracy, on the other hand, helps </a:t>
            </a:r>
            <a:r>
              <a:rPr lang="en-US" sz="1200">
                <a:solidFill>
                  <a:srgbClr val="222222"/>
                </a:solidFill>
                <a:latin typeface="Fira Sans"/>
                <a:ea typeface="Fira Sans"/>
                <a:cs typeface="Fira Sans"/>
                <a:sym typeface="Fira Sans"/>
              </a:rPr>
              <a:t>understand overall performance.</a:t>
            </a:r>
            <a:endParaRPr sz="1200">
              <a:solidFill>
                <a:srgbClr val="22222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Roadmap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304800" y="1253400"/>
            <a:ext cx="11135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Font typeface="Fira Sans"/>
              <a:buAutoNum type="arabicPeriod"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Introduction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AutoNum type="arabicPeriod"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Problem definition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AutoNum type="arabicPeriod"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Background work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AutoNum type="arabicPeriod"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Functional and non-functional requirements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AutoNum type="arabicPeriod"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Literature survey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AutoNum type="arabicPeriod"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Technologies used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AutoNum type="arabicPeriod"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Implementation details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AutoNum type="arabicPeriod"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Results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AutoNum type="arabicPeriod"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Conclusion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AutoNum type="arabicPeriod"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Future work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Fira Sans"/>
              <a:buAutoNum type="arabicPeriod"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References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descr="A close up of a sign&#10;&#10;Description automatically generated" id="99" name="Google Shape;9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2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Results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Context-free vs Contextual: No target generalization</a:t>
            </a:r>
            <a:endParaRPr sz="18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346" name="Google Shape;34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347" name="Google Shape;347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95990" y="1309825"/>
            <a:ext cx="5486403" cy="3840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2000" y="1309825"/>
            <a:ext cx="5486403" cy="3840481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32"/>
          <p:cNvSpPr txBox="1"/>
          <p:nvPr/>
        </p:nvSpPr>
        <p:spPr>
          <a:xfrm>
            <a:off x="657525" y="5150300"/>
            <a:ext cx="493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Comparison of sklearn models showed that results were almost similar for context-free and contextual (except GB)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3" name="Google Shape;353;p32"/>
          <p:cNvSpPr txBox="1"/>
          <p:nvPr/>
        </p:nvSpPr>
        <p:spPr>
          <a:xfrm>
            <a:off x="6371550" y="5150300"/>
            <a:ext cx="4935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Comparison of neural network models showed that contextual gave slightly better results compared to context-free (except Dense model)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3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Results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Context-free vs Contextual: Agglomerative Clustering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359" name="Google Shape;35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360" name="Google Shape;36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4799" y="1350963"/>
            <a:ext cx="5486397" cy="3799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21078" y="1309825"/>
            <a:ext cx="5486403" cy="3800291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33"/>
          <p:cNvSpPr txBox="1"/>
          <p:nvPr/>
        </p:nvSpPr>
        <p:spPr>
          <a:xfrm>
            <a:off x="657525" y="5150300"/>
            <a:ext cx="493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Comparison of sklearn models showed that context-free performed slightly better than contextual  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6" name="Google Shape;366;p33"/>
          <p:cNvSpPr txBox="1"/>
          <p:nvPr/>
        </p:nvSpPr>
        <p:spPr>
          <a:xfrm>
            <a:off x="6272838" y="5150300"/>
            <a:ext cx="493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Comparison of neural network models showed that contextual performed slightly better than context-free 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4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Results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Context-free vs Contextual: BERTopic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372" name="Google Shape;37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373" name="Google Shape;373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97288" y="1309825"/>
            <a:ext cx="5486403" cy="3796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04802" y="1394662"/>
            <a:ext cx="5486403" cy="378561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4"/>
          <p:cNvSpPr txBox="1"/>
          <p:nvPr/>
        </p:nvSpPr>
        <p:spPr>
          <a:xfrm>
            <a:off x="527625" y="5180263"/>
            <a:ext cx="493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Comparison of sklearn models showed that context-free outperformed contextual 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9" name="Google Shape;379;p34"/>
          <p:cNvSpPr txBox="1"/>
          <p:nvPr/>
        </p:nvSpPr>
        <p:spPr>
          <a:xfrm>
            <a:off x="6234250" y="5180263"/>
            <a:ext cx="493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Comparison of neural models showed that contextual outperformed context-free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5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Results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Comparison by generalization type: Sklearn models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385" name="Google Shape;38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386" name="Google Shape;386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4800" y="1174725"/>
            <a:ext cx="5486403" cy="3788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22828" y="1146750"/>
            <a:ext cx="5486403" cy="3843976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35"/>
          <p:cNvSpPr txBox="1"/>
          <p:nvPr/>
        </p:nvSpPr>
        <p:spPr>
          <a:xfrm>
            <a:off x="617625" y="4990725"/>
            <a:ext cx="464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Comparison of different grouping types for sklearn contextual models shows mixed results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" name="Google Shape;392;p35"/>
          <p:cNvSpPr txBox="1"/>
          <p:nvPr/>
        </p:nvSpPr>
        <p:spPr>
          <a:xfrm>
            <a:off x="6543575" y="5108763"/>
            <a:ext cx="4644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Comparison of different grouping types for sklearn context-free models shows  performing grouping gave better results than no grouping (except GB)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6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Results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Comparison by generalization type: Neural networks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398" name="Google Shape;398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399" name="Google Shape;399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4790" y="1119200"/>
            <a:ext cx="5486403" cy="3792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3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97275" y="1127713"/>
            <a:ext cx="5486403" cy="3832476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36"/>
          <p:cNvSpPr txBox="1"/>
          <p:nvPr/>
        </p:nvSpPr>
        <p:spPr>
          <a:xfrm>
            <a:off x="617625" y="5120650"/>
            <a:ext cx="464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Comparison of </a:t>
            </a: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grouping type for NN contextual models shows the effect of  grouping to be almost negligible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5" name="Google Shape;405;p36"/>
          <p:cNvSpPr txBox="1"/>
          <p:nvPr/>
        </p:nvSpPr>
        <p:spPr>
          <a:xfrm>
            <a:off x="6374850" y="5201350"/>
            <a:ext cx="4644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Comparison of grouping type for NN context-free models shows that grouping gave better results than no grouping (except Dense)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7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Dataset usefulness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411" name="Google Shape;411;p37"/>
          <p:cNvSpPr txBox="1"/>
          <p:nvPr>
            <p:ph idx="1" type="body"/>
          </p:nvPr>
        </p:nvSpPr>
        <p:spPr>
          <a:xfrm>
            <a:off x="304800" y="1444625"/>
            <a:ext cx="11135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Did we use the dataset for the right NLP task? 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One way to verify: Try </a:t>
            </a:r>
            <a:r>
              <a:rPr lang="en-US" u="sng">
                <a:latin typeface="Fira Sans"/>
                <a:ea typeface="Fira Sans"/>
                <a:cs typeface="Fira Sans"/>
                <a:sym typeface="Fira Sans"/>
              </a:rPr>
              <a:t>sentiment analysis</a:t>
            </a: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 on the same dataset​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descr="A picture containing drawing&#10;&#10;Description automatically generated" id="412" name="Google Shape;41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413" name="Google Shape;413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4800" y="3607925"/>
            <a:ext cx="9982200" cy="161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drawing&#10;&#10;Description automatically generated" id="421" name="Google Shape;42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2" y="598190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422" name="Google Shape;422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8"/>
          <p:cNvSpPr txBox="1"/>
          <p:nvPr>
            <p:ph idx="4294967295" type="title"/>
          </p:nvPr>
        </p:nvSpPr>
        <p:spPr>
          <a:xfrm>
            <a:off x="578000" y="2197225"/>
            <a:ext cx="43992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Sentiment Analysis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id="426" name="Google Shape;426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89400" y="89588"/>
            <a:ext cx="4399074" cy="667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8748" y="325390"/>
            <a:ext cx="4097743" cy="6207227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39"/>
          <p:cNvSpPr txBox="1"/>
          <p:nvPr>
            <p:ph type="title"/>
          </p:nvPr>
        </p:nvSpPr>
        <p:spPr>
          <a:xfrm>
            <a:off x="461325" y="2284225"/>
            <a:ext cx="4981200" cy="1781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Sentiment Analysis Neural Network  Model Design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433" name="Google Shape;433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434" name="Google Shape;434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3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0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Sentiment Analysis Results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442" name="Google Shape;44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443" name="Google Shape;443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40"/>
          <p:cNvSpPr txBox="1"/>
          <p:nvPr/>
        </p:nvSpPr>
        <p:spPr>
          <a:xfrm>
            <a:off x="373125" y="4374700"/>
            <a:ext cx="4503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Fira Sans"/>
                <a:ea typeface="Fira Sans"/>
                <a:cs typeface="Fira Sans"/>
                <a:sym typeface="Fira Sans"/>
              </a:rPr>
              <a:t>Test Set Results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7" name="Google Shape;447;p40"/>
          <p:cNvSpPr txBox="1"/>
          <p:nvPr/>
        </p:nvSpPr>
        <p:spPr>
          <a:xfrm>
            <a:off x="6937188" y="4374700"/>
            <a:ext cx="4503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Fira Sans"/>
                <a:ea typeface="Fira Sans"/>
                <a:cs typeface="Fira Sans"/>
                <a:sym typeface="Fira Sans"/>
              </a:rPr>
              <a:t>Validation Set Results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448" name="Google Shape;448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287" y="2073375"/>
            <a:ext cx="5961718" cy="1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28412" y="2073375"/>
            <a:ext cx="5790033" cy="174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1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User Interface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455" name="Google Shape;4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456" name="Google Shape;456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4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97287" y="1886225"/>
            <a:ext cx="5486400" cy="3085545"/>
          </a:xfrm>
          <a:prstGeom prst="rect">
            <a:avLst/>
          </a:prstGeom>
          <a:noFill/>
          <a:ln cap="flat" cmpd="sng" w="9525">
            <a:solidFill>
              <a:srgbClr val="88888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60" name="Google Shape;460;p41"/>
          <p:cNvPicPr preferRelativeResize="0"/>
          <p:nvPr/>
        </p:nvPicPr>
        <p:blipFill rotWithShape="1">
          <a:blip r:embed="rId8">
            <a:alphaModFix/>
          </a:blip>
          <a:srcRect b="1632" l="0" r="0" t="0"/>
          <a:stretch/>
        </p:blipFill>
        <p:spPr>
          <a:xfrm>
            <a:off x="304800" y="1494813"/>
            <a:ext cx="5486401" cy="3868376"/>
          </a:xfrm>
          <a:prstGeom prst="rect">
            <a:avLst/>
          </a:prstGeom>
          <a:noFill/>
          <a:ln cap="flat" cmpd="sng" w="9525">
            <a:solidFill>
              <a:srgbClr val="88888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61" name="Google Shape;461;p41"/>
          <p:cNvSpPr txBox="1"/>
          <p:nvPr/>
        </p:nvSpPr>
        <p:spPr>
          <a:xfrm>
            <a:off x="2544900" y="5428575"/>
            <a:ext cx="100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Main page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2" name="Google Shape;462;p41"/>
          <p:cNvSpPr txBox="1"/>
          <p:nvPr/>
        </p:nvSpPr>
        <p:spPr>
          <a:xfrm>
            <a:off x="8019725" y="5123775"/>
            <a:ext cx="174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Manual prediction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Stance Detection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107" name="Google Shape;107;p15"/>
          <p:cNvSpPr txBox="1"/>
          <p:nvPr>
            <p:ph idx="1" type="body"/>
          </p:nvPr>
        </p:nvSpPr>
        <p:spPr>
          <a:xfrm>
            <a:off x="304800" y="1292225"/>
            <a:ext cx="113850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u="sng">
                <a:latin typeface="Fira Sans"/>
                <a:ea typeface="Fira Sans"/>
                <a:cs typeface="Fira Sans"/>
                <a:sym typeface="Fira Sans"/>
              </a:rPr>
              <a:t>Stance</a:t>
            </a: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 is defined as the expression of the speaker’s standpoint and judgement toward a given proposition.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u="sng">
                <a:latin typeface="Fira Sans"/>
                <a:ea typeface="Fira Sans"/>
                <a:cs typeface="Fira Sans"/>
                <a:sym typeface="Fira Sans"/>
              </a:rPr>
              <a:t>Stance detection</a:t>
            </a: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 is the task of automatically determining from text whether the author of the text is in favor of, against, or neutral towards a proposition​.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descr="A picture containing drawing&#10;&#10;Description automatically generated" id="108" name="Google Shape;10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109" name="Google Shape;10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52800" y="3356338"/>
            <a:ext cx="5486400" cy="2287092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5"/>
          <p:cNvSpPr txBox="1"/>
          <p:nvPr/>
        </p:nvSpPr>
        <p:spPr>
          <a:xfrm>
            <a:off x="4331850" y="5894150"/>
            <a:ext cx="352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Working of Stance detection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2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User Interface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468" name="Google Shape;46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469" name="Google Shape;469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4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62700" y="1284588"/>
            <a:ext cx="5486401" cy="4288823"/>
          </a:xfrm>
          <a:prstGeom prst="rect">
            <a:avLst/>
          </a:prstGeom>
          <a:noFill/>
          <a:ln cap="flat" cmpd="sng" w="9525">
            <a:solidFill>
              <a:srgbClr val="88888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73" name="Google Shape;473;p42"/>
          <p:cNvSpPr txBox="1"/>
          <p:nvPr/>
        </p:nvSpPr>
        <p:spPr>
          <a:xfrm>
            <a:off x="1065327" y="3228900"/>
            <a:ext cx="167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Auto Prediction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3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Conclusion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479" name="Google Shape;479;p43"/>
          <p:cNvSpPr txBox="1"/>
          <p:nvPr>
            <p:ph idx="1" type="body"/>
          </p:nvPr>
        </p:nvSpPr>
        <p:spPr>
          <a:xfrm>
            <a:off x="304800" y="1444625"/>
            <a:ext cx="11135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We used VAST dataset for developing stance detection models. The </a:t>
            </a: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development</a:t>
            </a: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 process includes choosing a embedding model (contextual or context-free), target generalizer (no generalization, agglomerative clustering, or BERTopic), and then feeding the processed inputs to the </a:t>
            </a: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Scikit</a:t>
            </a: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 Learn or TensorFlow Neural Network classifiers. 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Context-free no grouping gradient boosting classifier model was the best performing model overall. Comparison of contextual vs context-free embeddings showed that the </a:t>
            </a:r>
            <a:r>
              <a:rPr lang="en-US" sz="2000" u="sng">
                <a:latin typeface="Fira Sans"/>
                <a:ea typeface="Fira Sans"/>
                <a:cs typeface="Fira Sans"/>
                <a:sym typeface="Fira Sans"/>
              </a:rPr>
              <a:t>overall performance of context-free sklearn models were better than contextual sklearn models</a:t>
            </a: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; </a:t>
            </a:r>
            <a:r>
              <a:rPr lang="en-US" sz="2000" u="sng">
                <a:latin typeface="Fira Sans"/>
                <a:ea typeface="Fira Sans"/>
                <a:cs typeface="Fira Sans"/>
                <a:sym typeface="Fira Sans"/>
              </a:rPr>
              <a:t>contextual </a:t>
            </a:r>
            <a:r>
              <a:rPr lang="en-US" sz="2000" u="sng">
                <a:latin typeface="Fira Sans"/>
                <a:ea typeface="Fira Sans"/>
                <a:cs typeface="Fira Sans"/>
                <a:sym typeface="Fira Sans"/>
              </a:rPr>
              <a:t>neural network </a:t>
            </a:r>
            <a:r>
              <a:rPr lang="en-US" sz="2000" u="sng">
                <a:latin typeface="Fira Sans"/>
                <a:ea typeface="Fira Sans"/>
                <a:cs typeface="Fira Sans"/>
                <a:sym typeface="Fira Sans"/>
              </a:rPr>
              <a:t>models showed slightly better results than context-free neural network models</a:t>
            </a: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. Comparison of different generalization types showed that f</a:t>
            </a:r>
            <a:r>
              <a:rPr lang="en-US" sz="2000" u="sng">
                <a:latin typeface="Fira Sans"/>
                <a:ea typeface="Fira Sans"/>
                <a:cs typeface="Fira Sans"/>
                <a:sym typeface="Fira Sans"/>
              </a:rPr>
              <a:t>or context-free models, generalization performed better than no-generalization</a:t>
            </a: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; </a:t>
            </a:r>
            <a:r>
              <a:rPr lang="en-US" sz="2000" u="sng">
                <a:latin typeface="Fira Sans"/>
                <a:ea typeface="Fira Sans"/>
                <a:cs typeface="Fira Sans"/>
                <a:sym typeface="Fira Sans"/>
              </a:rPr>
              <a:t>for contextual models, the effects of generalization were not much prominent. </a:t>
            </a:r>
            <a:endParaRPr sz="2000" u="sng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We checked the usefulness of the VAST dataset on another NLP task (Sentiment Analysis) where the developed model had an accuracy of 73%. We also developed a User Interface to get results from the 60 stance detection models.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descr="A picture containing drawing&#10;&#10;Description automatically generated" id="480" name="Google Shape;48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481" name="Google Shape;481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4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4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Future Scope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489" name="Google Shape;489;p44"/>
          <p:cNvSpPr txBox="1"/>
          <p:nvPr>
            <p:ph idx="1" type="body"/>
          </p:nvPr>
        </p:nvSpPr>
        <p:spPr>
          <a:xfrm>
            <a:off x="304800" y="1444625"/>
            <a:ext cx="11135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The </a:t>
            </a: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performances seen through our </a:t>
            </a: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implementation can be further </a:t>
            </a: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improved</a:t>
            </a: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 by - 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Fira Sans"/>
              <a:buAutoNum type="romanUcPeriod"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Using better data than VAST dataset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AutoNum type="romanUcPeriod"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Understanding the tradeoff between generalization and specialization of topic grouping.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AutoNum type="romanUcPeriod"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Combination approach of Text and Target to feed to the models.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Furthermore, support for additional languages can be added.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descr="A picture containing drawing&#10;&#10;Description automatically generated" id="490" name="Google Shape;4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491" name="Google Shape;491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4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5"/>
          <p:cNvSpPr txBox="1"/>
          <p:nvPr>
            <p:ph type="title"/>
          </p:nvPr>
        </p:nvSpPr>
        <p:spPr>
          <a:xfrm>
            <a:off x="304800" y="-143350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References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499" name="Google Shape;499;p45"/>
          <p:cNvSpPr txBox="1"/>
          <p:nvPr>
            <p:ph idx="1" type="body"/>
          </p:nvPr>
        </p:nvSpPr>
        <p:spPr>
          <a:xfrm>
            <a:off x="304800" y="1122950"/>
            <a:ext cx="11135700" cy="4525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Fira Sans"/>
              <a:buAutoNum type="arabicPeriod"/>
            </a:pP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Allaway, E., &amp; McKeown, K. (2020). Zero-shot stance detection: A dataset and model using generalized topic representations. </a:t>
            </a:r>
            <a:r>
              <a:rPr i="1" lang="en-US" sz="2400">
                <a:solidFill>
                  <a:srgbClr val="222222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arXiv preprint arXiv:2010.03640</a:t>
            </a: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sz="2400">
              <a:latin typeface="Fira Sans"/>
              <a:ea typeface="Fira Sans"/>
              <a:cs typeface="Fira Sans"/>
              <a:sym typeface="Fira San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ra Sans"/>
              <a:buAutoNum type="arabicPeriod"/>
            </a:pP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Augenstein, I., Rocktäschel, T., Vlachos, A., &amp; Bontcheva, K. (2016). Stance detection with bidirectional conditional encoding. arXiv preprint arXiv:1606.05464.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ra Sans"/>
              <a:buAutoNum type="arabicPeriod"/>
            </a:pP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Devlin, J., Chang, M. W., Lee, K., &amp; Toutanova, K. (2018). Bert: Pre-training of deep bidirectional transformers for language understanding. arXiv preprint arXiv:1810.04805.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ra Sans"/>
              <a:buAutoNum type="arabicPeriod"/>
            </a:pP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Padnekar, S. M., Kumar, G. S., &amp; Deepak, P. (2020, December). Bilstm-autoencoder architecture for stance prediction. In 2020 International Conference on Data Science and Engineering (ICDSE) (pp. 1-5). IEEE.</a:t>
            </a:r>
            <a:endParaRPr sz="24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descr="A picture containing drawing&#10;&#10;Description automatically generated" id="500" name="Google Shape;500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501" name="Google Shape;501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4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6"/>
          <p:cNvSpPr txBox="1"/>
          <p:nvPr>
            <p:ph type="title"/>
          </p:nvPr>
        </p:nvSpPr>
        <p:spPr>
          <a:xfrm>
            <a:off x="304800" y="-143350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References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509" name="Google Shape;509;p46"/>
          <p:cNvSpPr txBox="1"/>
          <p:nvPr>
            <p:ph idx="1" type="body"/>
          </p:nvPr>
        </p:nvSpPr>
        <p:spPr>
          <a:xfrm>
            <a:off x="304800" y="1122950"/>
            <a:ext cx="11135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latin typeface="Fira Sans"/>
                <a:ea typeface="Fira Sans"/>
                <a:cs typeface="Fira Sans"/>
                <a:sym typeface="Fira Sans"/>
              </a:rPr>
              <a:t>5. </a:t>
            </a:r>
            <a:r>
              <a:rPr lang="en-US" sz="2400">
                <a:latin typeface="Fira Sans"/>
                <a:ea typeface="Fira Sans"/>
                <a:cs typeface="Fira Sans"/>
                <a:sym typeface="Fira Sans"/>
              </a:rPr>
              <a:t>Global Social Media Stats - DataReportal – global digital insights. DataReportal. (n.d.). Retrieved April 20, 2022, from </a:t>
            </a:r>
            <a:r>
              <a:rPr lang="en-US" sz="24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https://datareportal.com/social-media-users#:~:text=Kepios%20analysis%20shows%20that%20there,of%20the%20total%20global%20population</a:t>
            </a:r>
            <a:r>
              <a:rPr lang="en-US" sz="240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2400">
                <a:latin typeface="Fira Sans"/>
                <a:ea typeface="Fira Sans"/>
                <a:cs typeface="Fira Sans"/>
                <a:sym typeface="Fira Sans"/>
              </a:rPr>
              <a:t>. </a:t>
            </a:r>
            <a:endParaRPr sz="24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latin typeface="Fira Sans"/>
                <a:ea typeface="Fira Sans"/>
                <a:cs typeface="Fira Sans"/>
                <a:sym typeface="Fira Sans"/>
              </a:rPr>
              <a:t>6. Fujiwara, T., Müller, K., &amp;amp; Schwarz, C. (2020, December 11). The effect of social media on elections: Evidence from the United States. SSRN. Retrieved April 20, 2022, from </a:t>
            </a:r>
            <a:r>
              <a:rPr lang="en-US" sz="24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4"/>
              </a:rPr>
              <a:t>https://papers.ssrn.com/sol3/papers.cfm?abstract_id=3719998</a:t>
            </a:r>
            <a:r>
              <a:rPr lang="en-US" sz="2400"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24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descr="A picture containing drawing&#10;&#10;Description automatically generated" id="510" name="Google Shape;510;p4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511" name="Google Shape;511;p4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4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4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46"/>
          <p:cNvSpPr txBox="1"/>
          <p:nvPr/>
        </p:nvSpPr>
        <p:spPr>
          <a:xfrm>
            <a:off x="3986388" y="6181750"/>
            <a:ext cx="421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9"/>
              </a:rPr>
              <a:t>Additional References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drawing&#10;&#10;Description automatically generated" id="118" name="Google Shape;11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119" name="Google Shape;119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/>
          <p:nvPr/>
        </p:nvSpPr>
        <p:spPr>
          <a:xfrm>
            <a:off x="132175" y="167950"/>
            <a:ext cx="3245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Fira Sans"/>
                <a:ea typeface="Fira Sans"/>
                <a:cs typeface="Fira Sans"/>
                <a:sym typeface="Fira Sans"/>
              </a:rPr>
              <a:t>Example</a:t>
            </a:r>
            <a:endParaRPr sz="24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23" name="Google Shape;12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4800" y="513425"/>
            <a:ext cx="11012087" cy="486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 txBox="1"/>
          <p:nvPr/>
        </p:nvSpPr>
        <p:spPr>
          <a:xfrm>
            <a:off x="4331850" y="5894150"/>
            <a:ext cx="352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Example </a:t>
            </a: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of Stance detection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1332025" y="3837850"/>
            <a:ext cx="133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Target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8025900" y="5493950"/>
            <a:ext cx="133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Text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mc:AlternateContent>
    <mc:Choice Requires="p14">
      <p:transition spd="med" p14:dur="600">
        <p:push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Problem Definition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132" name="Google Shape;132;p17"/>
          <p:cNvSpPr txBox="1"/>
          <p:nvPr>
            <p:ph idx="1" type="body"/>
          </p:nvPr>
        </p:nvSpPr>
        <p:spPr>
          <a:xfrm>
            <a:off x="304800" y="1444625"/>
            <a:ext cx="11135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Introduction of social media platforms has allowed people to express their opinions freely on variety of topics. Some topics tend to be controversial and garners a spectrum of opinions. ​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Understanding the stance of people on these topics and messages becomes crucial to understand the general opinion of public which can be used for further studies and analysis.​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000">
                <a:latin typeface="Fira Sans"/>
                <a:ea typeface="Fira Sans"/>
                <a:cs typeface="Fira Sans"/>
                <a:sym typeface="Fira Sans"/>
              </a:rPr>
              <a:t>Our project aims at implementing a platform that allows for the detection of stance from text. ​</a:t>
            </a:r>
            <a:endParaRPr b="1" sz="20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To implement this, we will be using stance detection models which take the input, preprocess it in the format suitable, extract the relevant features and deliver the predictions. ​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latin typeface="Fira Sans"/>
                <a:ea typeface="Fira Sans"/>
                <a:cs typeface="Fira Sans"/>
                <a:sym typeface="Fira Sans"/>
              </a:rPr>
              <a:t>Furthermore, we will be comparing the results of different models to find the best performing one. Along with that, we will be providing a user interface so that users can interact with the trained models for detection of stance.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descr="A picture containing drawing&#10;&#10;Description automatically generated" id="133" name="Google Shape;13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134" name="Google Shape;13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Comparison with other NLP Tasks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142" name="Google Shape;14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143" name="Google Shape;14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6" name="Google Shape;146;p18"/>
          <p:cNvGraphicFramePr/>
          <p:nvPr/>
        </p:nvGraphicFramePr>
        <p:xfrm>
          <a:off x="304800" y="1309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{9D9A2D25-6F79-406D-BD44-ECD90C1175B0}</a:tableStyleId>
              </a:tblPr>
              <a:tblGrid>
                <a:gridCol w="3711900"/>
                <a:gridCol w="3711900"/>
                <a:gridCol w="3711900"/>
              </a:tblGrid>
              <a:tr h="6239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Stance Detection</a:t>
                      </a:r>
                      <a:endParaRPr b="1" sz="24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Sentiment Analysis</a:t>
                      </a:r>
                      <a:endParaRPr b="1" sz="24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Opinion Mining</a:t>
                      </a:r>
                      <a:endParaRPr b="1" sz="24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952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Automatically determine from text whether the author of the text is in favor, against, or neutral towards a target.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Extract user’s sentiment.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Extract subjective information from text data using tools such as NLP, text analysis and computational linguistics.​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1442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It is focused towards a particular target​.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It gives generalized sentiment of the whole sentence instead of targeted sentiment​.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It extracts opinions of the user instead of analyzing the sentiment.</a:t>
                      </a:r>
                      <a:endParaRPr sz="2000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7" name="Google Shape;147;p18"/>
          <p:cNvSpPr txBox="1"/>
          <p:nvPr/>
        </p:nvSpPr>
        <p:spPr>
          <a:xfrm>
            <a:off x="4016700" y="5212200"/>
            <a:ext cx="352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Stance Detection Vs Other NLP tasks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drawing&#10;&#10;Description automatically generated" id="152" name="Google Shape;15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153" name="Google Shape;153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388" y="295875"/>
            <a:ext cx="11384977" cy="530241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 txBox="1"/>
          <p:nvPr/>
        </p:nvSpPr>
        <p:spPr>
          <a:xfrm>
            <a:off x="152400" y="152400"/>
            <a:ext cx="3025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Fira Sans"/>
                <a:ea typeface="Fira Sans"/>
                <a:cs typeface="Fira Sans"/>
                <a:sym typeface="Fira Sans"/>
              </a:rPr>
              <a:t>Example</a:t>
            </a:r>
            <a:endParaRPr sz="24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8" name="Google Shape;158;p19"/>
          <p:cNvSpPr txBox="1"/>
          <p:nvPr/>
        </p:nvSpPr>
        <p:spPr>
          <a:xfrm>
            <a:off x="4331850" y="5894150"/>
            <a:ext cx="352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Fira Sans"/>
                <a:ea typeface="Fira Sans"/>
                <a:cs typeface="Fira Sans"/>
                <a:sym typeface="Fira Sans"/>
              </a:rPr>
              <a:t>Example of Stance Detection vs Sentiment Analysis Vs Opinion Mining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mc:AlternateContent>
    <mc:Choice Requires="p14">
      <p:transition spd="med" p14:dur="600">
        <p:push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300" y="1056888"/>
            <a:ext cx="11218699" cy="474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0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Need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165" name="Google Shape;16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166" name="Google Shape;166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0"/>
          <p:cNvSpPr txBox="1"/>
          <p:nvPr/>
        </p:nvSpPr>
        <p:spPr>
          <a:xfrm>
            <a:off x="450350" y="2741750"/>
            <a:ext cx="17499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Fira Sans"/>
                <a:ea typeface="Fira Sans"/>
                <a:cs typeface="Fira Sans"/>
                <a:sym typeface="Fira Sans"/>
              </a:rPr>
              <a:t>Percentage of Social Media users as per kepios analysis [5]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/>
          <p:nvPr>
            <p:ph type="title"/>
          </p:nvPr>
        </p:nvSpPr>
        <p:spPr>
          <a:xfrm>
            <a:off x="304800" y="-15875"/>
            <a:ext cx="111357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312E"/>
                </a:solidFill>
                <a:latin typeface="Marcellus"/>
                <a:ea typeface="Marcellus"/>
                <a:cs typeface="Marcellus"/>
                <a:sym typeface="Marcellus"/>
              </a:rPr>
              <a:t>Practical Uses of Stance Detection</a:t>
            </a:r>
            <a:endParaRPr sz="3600">
              <a:solidFill>
                <a:srgbClr val="B7312E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descr="A picture containing drawing&#10;&#10;Description automatically generated" id="175" name="Google Shape;17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2" y="5894159"/>
            <a:ext cx="3245735" cy="8114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176" name="Google Shape;176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9" y="6058109"/>
            <a:ext cx="868683" cy="64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40885" y="0"/>
            <a:ext cx="25111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689775" y="0"/>
            <a:ext cx="251125" cy="589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4001" y="1881000"/>
            <a:ext cx="9143999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 p14:dur="600">
        <p:push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EE332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